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9"/>
  </p:notesMasterIdLst>
  <p:sldIdLst>
    <p:sldId id="256" r:id="rId2"/>
    <p:sldId id="29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4" r:id="rId14"/>
    <p:sldId id="27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6" r:id="rId34"/>
    <p:sldId id="288" r:id="rId35"/>
    <p:sldId id="289" r:id="rId36"/>
    <p:sldId id="291" r:id="rId37"/>
    <p:sldId id="292" r:id="rId38"/>
    <p:sldId id="293" r:id="rId39"/>
    <p:sldId id="294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6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6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AAC6D-2322-45B9-8ECA-34DF280B0776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00421-D3CF-4966-BB36-F8A585C6E94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80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02CE2E-481C-4C92-98A2-FDEA6D2AEB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9"/>
          <a:stretch/>
        </p:blipFill>
        <p:spPr>
          <a:xfrm>
            <a:off x="0" y="-5580"/>
            <a:ext cx="9152709" cy="5864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55549"/>
            <a:ext cx="7772400" cy="2387600"/>
          </a:xfrm>
          <a:prstGeom prst="rect">
            <a:avLst/>
          </a:prstGeom>
        </p:spPr>
        <p:txBody>
          <a:bodyPr anchor="ctr"/>
          <a:lstStyle>
            <a:lvl1pPr algn="ctr">
              <a:defRPr lang="en-US" sz="50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35224"/>
            <a:ext cx="6858000" cy="16557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25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4D245B-FAFE-4450-A167-70635AA423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50" y="4945512"/>
            <a:ext cx="2447108" cy="1097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6EF3E2-FB74-42C8-B40F-F1CEAE1E03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49" y="6227635"/>
            <a:ext cx="2447109" cy="427650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A78AE2C-E4C3-4CD5-9843-90D9DF925D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131" y="4228360"/>
            <a:ext cx="2539736" cy="319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Name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17CEE078-C776-4F04-9FF3-CE8BEBDA2F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130" y="4522413"/>
            <a:ext cx="2539735" cy="245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Student ID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2AF91FA6-C6FC-4853-82A4-A55A0375D4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6131" y="4819673"/>
            <a:ext cx="2539734" cy="245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Date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ED229C6B-3ABB-4BAF-9D22-7073AEA42F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6131" y="6270293"/>
            <a:ext cx="2373284" cy="319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Course name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28EFF937-E79E-4A79-9ADE-9B7DCFAE4B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55867" y="6264475"/>
            <a:ext cx="3654829" cy="31969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Academic year</a:t>
            </a:r>
          </a:p>
        </p:txBody>
      </p:sp>
    </p:spTree>
    <p:extLst>
      <p:ext uri="{BB962C8B-B14F-4D97-AF65-F5344CB8AC3E}">
        <p14:creationId xmlns:p14="http://schemas.microsoft.com/office/powerpoint/2010/main" val="3269969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8">
            <a:extLst>
              <a:ext uri="{FF2B5EF4-FFF2-40B4-BE49-F238E27FC236}">
                <a16:creationId xmlns:a16="http://schemas.microsoft.com/office/drawing/2014/main" id="{CAF9E419-8BC3-4AB2-8C57-293557840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77" y="6229350"/>
            <a:ext cx="9149377" cy="6286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A6330B1-2BE0-44BF-8E87-5A0AC2BA98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6139544"/>
            <a:ext cx="878099" cy="55144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7BCA463-7A34-41E0-BCB2-06FC8C6B2053}"/>
              </a:ext>
            </a:extLst>
          </p:cNvPr>
          <p:cNvSpPr/>
          <p:nvPr userDrawn="1"/>
        </p:nvSpPr>
        <p:spPr>
          <a:xfrm>
            <a:off x="-5378" y="-4761"/>
            <a:ext cx="9149377" cy="1119186"/>
          </a:xfrm>
          <a:prstGeom prst="rect">
            <a:avLst/>
          </a:prstGeom>
          <a:solidFill>
            <a:srgbClr val="9B0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Placeholder 1">
            <a:extLst>
              <a:ext uri="{FF2B5EF4-FFF2-40B4-BE49-F238E27FC236}">
                <a16:creationId xmlns:a16="http://schemas.microsoft.com/office/drawing/2014/main" id="{1F97D2B9-C8EE-4684-B6EA-86BCB9158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7904EB1-4FFD-4786-B5C1-A465B8C59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960" y="1406413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1A5360D3-4C2C-493B-AE0F-63C221A8B7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8687" y="6139544"/>
            <a:ext cx="2976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38B0E69-89DD-4425-A283-E3CF2A829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27026" y="636519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D021CEB-2F22-4EA1-9BAF-E3833982B82A}" type="slidenum">
              <a:rPr lang="en-US" smtClean="0"/>
              <a:pPr/>
              <a:t>‹N›</a:t>
            </a:fld>
            <a:r>
              <a:rPr lang="en-US" dirty="0"/>
              <a:t> of XX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D49C565-F1D2-4FD2-A1DB-DB276E30FD0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0" y="127680"/>
            <a:ext cx="1918006" cy="85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3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6035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smtClean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36444-CA66-499B-9CB4-B6617657CD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 w="57150">
            <a:solidFill>
              <a:schemeClr val="bg1"/>
            </a:solidFill>
          </a:ln>
        </p:spPr>
        <p:txBody>
          <a:bodyPr/>
          <a:lstStyle/>
          <a:p>
            <a:r>
              <a:rPr lang="en-US" sz="3600" dirty="0"/>
              <a:t>Fisica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BC054-F036-45CE-85F6-40866B74F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115268"/>
            <a:ext cx="6858000" cy="681952"/>
          </a:xfrm>
        </p:spPr>
        <p:txBody>
          <a:bodyPr/>
          <a:lstStyle/>
          <a:p>
            <a:r>
              <a:rPr lang="en-US" sz="2400" dirty="0"/>
              <a:t>Forze, Equilibrio, Moti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E7BA7A-785A-42E4-A1CB-C23C2FD410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Gabriel Rovesti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01527E-521A-4B05-8465-68D834D972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31/07/2023</a:t>
            </a:r>
          </a:p>
        </p:txBody>
      </p:sp>
    </p:spTree>
    <p:extLst>
      <p:ext uri="{BB962C8B-B14F-4D97-AF65-F5344CB8AC3E}">
        <p14:creationId xmlns:p14="http://schemas.microsoft.com/office/powerpoint/2010/main" val="3799510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/>
          <a:lstStyle/>
          <a:p>
            <a:r>
              <a:rPr lang="en-US" dirty="0"/>
              <a:t>Forze e vettori: esercizi (4)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0FF3333-7B3A-E93C-24AF-9205BE7B1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581" y="2224935"/>
            <a:ext cx="6210838" cy="240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997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/>
          <a:lstStyle/>
          <a:p>
            <a:r>
              <a:rPr lang="en-US" dirty="0"/>
              <a:t>Forze e vettori: esercizi (4)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78F090B-946D-C81C-D8CC-FE04EFC7E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696" y="1977264"/>
            <a:ext cx="7102783" cy="300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178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/>
          <a:lstStyle/>
          <a:p>
            <a:r>
              <a:rPr lang="en-US" dirty="0"/>
              <a:t>Forze e vettori: esercizi (4)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3FA49B0-CDD2-1B9C-8195-CA26B229A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616" y="2113488"/>
            <a:ext cx="6774767" cy="294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94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/>
          <a:lstStyle/>
          <a:p>
            <a:r>
              <a:rPr lang="en-US" dirty="0"/>
              <a:t>Forze e vettori: esercizi (5)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EF48B2F-6522-5E51-3E26-5C33F375A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548" y="1345720"/>
            <a:ext cx="5984469" cy="488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3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/>
          <a:lstStyle/>
          <a:p>
            <a:r>
              <a:rPr lang="en-US" dirty="0"/>
              <a:t>Forze e vettori: esercizi (5)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48A811B-306A-F92B-F57C-45CD95BD6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427" y="2468797"/>
            <a:ext cx="6767146" cy="192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14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/>
          <a:lstStyle/>
          <a:p>
            <a:r>
              <a:rPr lang="en-US" dirty="0"/>
              <a:t>Forze elastiche: esercizi (1)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7DE00E8-7E6C-7001-1EE9-19C2B2357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03" y="1922087"/>
            <a:ext cx="5761219" cy="3688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7D0ACE7-F328-6C6F-A6E7-0BDE988805C3}"/>
                  </a:ext>
                </a:extLst>
              </p:cNvPr>
              <p:cNvSpPr txBox="1"/>
              <p:nvPr/>
            </p:nvSpPr>
            <p:spPr>
              <a:xfrm>
                <a:off x="1523503" y="1449238"/>
                <a:ext cx="6283402" cy="36933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Tip: sapere la formula della legge di Hooke </a:t>
                </a:r>
                <a:r>
                  <a:rPr lang="it-IT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𝐹</m:t>
                    </m:r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𝐾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𝑒𝑙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∗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Δl</m:t>
                    </m:r>
                  </m:oMath>
                </a14:m>
                <a:endParaRPr lang="it-IT" dirty="0"/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7D0ACE7-F328-6C6F-A6E7-0BDE98880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503" y="1449238"/>
                <a:ext cx="6283402" cy="369332"/>
              </a:xfrm>
              <a:prstGeom prst="rect">
                <a:avLst/>
              </a:prstGeom>
              <a:blipFill>
                <a:blip r:embed="rId3"/>
                <a:stretch>
                  <a:fillRect l="-774" t="-9677" b="-2419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2430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/>
          <a:lstStyle/>
          <a:p>
            <a:r>
              <a:rPr lang="en-US" dirty="0"/>
              <a:t>Forze elastiche: esercizi (1)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4B93A5F-FD6B-D4FF-365D-6F4834460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650" y="1346449"/>
            <a:ext cx="6454699" cy="471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188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/>
          <a:lstStyle/>
          <a:p>
            <a:r>
              <a:rPr lang="en-US" dirty="0"/>
              <a:t>Forze e momento: esercizi (1)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3670177-2399-1CB5-981F-77CDADAAD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650" y="2323964"/>
            <a:ext cx="6454699" cy="312447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04C6843-2C5A-D6BE-F870-8CF2B7806483}"/>
                  </a:ext>
                </a:extLst>
              </p:cNvPr>
              <p:cNvSpPr txBox="1"/>
              <p:nvPr/>
            </p:nvSpPr>
            <p:spPr>
              <a:xfrm>
                <a:off x="1430298" y="1630393"/>
                <a:ext cx="6283402" cy="36933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Tip: sapere la formula del momento </a:t>
                </a:r>
                <a:r>
                  <a:rPr lang="it-IT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M</m:t>
                    </m:r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𝐹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𝑃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∗</m:t>
                    </m:r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endParaRPr lang="it-IT" dirty="0"/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04C6843-2C5A-D6BE-F870-8CF2B7806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298" y="1630393"/>
                <a:ext cx="6283402" cy="369332"/>
              </a:xfrm>
              <a:prstGeom prst="rect">
                <a:avLst/>
              </a:prstGeom>
              <a:blipFill>
                <a:blip r:embed="rId3"/>
                <a:stretch>
                  <a:fillRect l="-775" t="-7937" b="-2222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3464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/>
          <a:lstStyle/>
          <a:p>
            <a:r>
              <a:rPr lang="en-US" dirty="0"/>
              <a:t>Forze e momento: esercizi (1)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E437C32-6EF7-169D-A856-2779BE6AD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068" y="1298134"/>
            <a:ext cx="5898391" cy="49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70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/>
          <a:lstStyle/>
          <a:p>
            <a:r>
              <a:rPr lang="en-US" dirty="0"/>
              <a:t>Forze e momento: esercizi (1)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E437C32-6EF7-169D-A856-2779BE6AD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39" y="1293962"/>
            <a:ext cx="5623047" cy="467134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3788CA8-26BA-D319-6E5C-6C8589B77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049" y="2196929"/>
            <a:ext cx="3817951" cy="172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28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 fontScale="90000"/>
          </a:bodyPr>
          <a:lstStyle/>
          <a:p>
            <a:r>
              <a:rPr lang="en-US" dirty="0"/>
              <a:t>Partiamo con un po’ di esercizi…</a:t>
            </a:r>
          </a:p>
        </p:txBody>
      </p:sp>
      <p:pic>
        <p:nvPicPr>
          <p:cNvPr id="2050" name="Picture 2" descr="Time To Exercise Fitness Healthy Clock Words Stock Motion Graphics  SBV-326478823 - Storyblocks">
            <a:extLst>
              <a:ext uri="{FF2B5EF4-FFF2-40B4-BE49-F238E27FC236}">
                <a16:creationId xmlns:a16="http://schemas.microsoft.com/office/drawing/2014/main" id="{C6964020-ECE9-5949-1A50-A153E7A2F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082" y="1739839"/>
            <a:ext cx="6961517" cy="391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566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/>
          <a:lstStyle/>
          <a:p>
            <a:r>
              <a:rPr lang="en-US" dirty="0"/>
              <a:t>Forze e momento: esercizi (2)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77B88BE-6062-66E6-F42D-899B36881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477" y="1882006"/>
            <a:ext cx="6287045" cy="30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99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/>
          <a:lstStyle/>
          <a:p>
            <a:r>
              <a:rPr lang="en-US" dirty="0"/>
              <a:t>Forze e momento: esercizi (2)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A9A9FC9-99E4-0F87-52D4-15045AA23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190" y="1359079"/>
            <a:ext cx="4384741" cy="481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95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/>
          <a:lstStyle/>
          <a:p>
            <a:r>
              <a:rPr lang="en-US" dirty="0"/>
              <a:t>Prima di andare avanti…</a:t>
            </a:r>
          </a:p>
        </p:txBody>
      </p:sp>
      <p:pic>
        <p:nvPicPr>
          <p:cNvPr id="1026" name="Picture 2" descr="Illustrazione Stock Any Questions? | Adobe Stock">
            <a:extLst>
              <a:ext uri="{FF2B5EF4-FFF2-40B4-BE49-F238E27FC236}">
                <a16:creationId xmlns:a16="http://schemas.microsoft.com/office/drawing/2014/main" id="{52ED1A1E-46E4-1CBD-C736-06004F4BC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1714500"/>
            <a:ext cx="51435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437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2F2E76-3854-868B-F8C4-3E1111D38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Baricentro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7F0A702-5161-5D88-53F0-747E2C898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960" y="1406413"/>
            <a:ext cx="7886700" cy="983104"/>
          </a:xfrm>
        </p:spPr>
        <p:txBody>
          <a:bodyPr/>
          <a:lstStyle/>
          <a:p>
            <a:r>
              <a:rPr lang="it-IT" dirty="0"/>
              <a:t>Il </a:t>
            </a:r>
            <a:r>
              <a:rPr lang="it-IT" b="1" dirty="0"/>
              <a:t>baricentro</a:t>
            </a:r>
            <a:r>
              <a:rPr lang="it-IT" dirty="0"/>
              <a:t> di un corpo è il punto di applicazione della forza peso.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3BDD622-3EF6-F047-84DA-17D18A60A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351" y="2558449"/>
            <a:ext cx="5921253" cy="246909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13BA784-60F2-7E69-8021-9AC7CF750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961" y="5372474"/>
            <a:ext cx="6896698" cy="58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5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2F2E76-3854-868B-F8C4-3E1111D38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Baricentro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2DB087F-2B87-D6E3-F38D-41D645CF9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478" y="1741023"/>
            <a:ext cx="6729043" cy="33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24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2F2E76-3854-868B-F8C4-3E1111D38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Baricentro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CC390D5-FB01-C233-EC63-DA5847D74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996" y="2007747"/>
            <a:ext cx="6790008" cy="28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426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2F2E76-3854-868B-F8C4-3E1111D38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Baricentro</a:t>
            </a:r>
          </a:p>
        </p:txBody>
      </p:sp>
      <p:pic>
        <p:nvPicPr>
          <p:cNvPr id="3" name="Immagine 2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D3C1BA45-5D8F-C21D-69B6-D49986F4A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056" y="1404811"/>
            <a:ext cx="6593888" cy="442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990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BFF53D-C426-B46F-1F2A-9373B5283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Leve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140F0CE6-ED9F-F923-E1B1-2530109184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08980"/>
                <a:ext cx="7886700" cy="2423715"/>
              </a:xfrm>
            </p:spPr>
            <p:txBody>
              <a:bodyPr>
                <a:normAutofit/>
              </a:bodyPr>
              <a:lstStyle/>
              <a:p>
                <a:r>
                  <a:rPr lang="it-IT" sz="2400" b="0" i="0" dirty="0">
                    <a:solidFill>
                      <a:srgbClr val="000000"/>
                    </a:solidFill>
                    <a:effectLst/>
                  </a:rPr>
                  <a:t>Le </a:t>
                </a:r>
                <a:r>
                  <a:rPr lang="it-IT" sz="2400" b="1" i="0" dirty="0">
                    <a:solidFill>
                      <a:srgbClr val="000000"/>
                    </a:solidFill>
                    <a:effectLst/>
                  </a:rPr>
                  <a:t>leve</a:t>
                </a:r>
                <a:r>
                  <a:rPr lang="it-IT" sz="2400" b="0" i="0" dirty="0">
                    <a:solidFill>
                      <a:srgbClr val="000000"/>
                    </a:solidFill>
                    <a:effectLst/>
                  </a:rPr>
                  <a:t> sono formate da un punto fermo, che può trovarsi al centro della leva o ai suoi estremi, e da un’asta rigida che ruota intorno a questo punto. </a:t>
                </a:r>
              </a:p>
              <a:p>
                <a:r>
                  <a:rPr lang="it-IT" sz="2400" b="0" i="0" dirty="0">
                    <a:solidFill>
                      <a:srgbClr val="000000"/>
                    </a:solidFill>
                    <a:effectLst/>
                  </a:rPr>
                  <a:t>Su questa macchina agiscono due forze:</a:t>
                </a:r>
              </a:p>
              <a:p>
                <a:pPr lvl="1"/>
                <a:r>
                  <a:rPr lang="it-IT" sz="2000" dirty="0">
                    <a:solidFill>
                      <a:srgbClr val="000000"/>
                    </a:solidFill>
                  </a:rPr>
                  <a:t>La forza motrice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it-IT" sz="2000" b="0" dirty="0">
                  <a:solidFill>
                    <a:srgbClr val="000000"/>
                  </a:solidFill>
                </a:endParaRPr>
              </a:p>
              <a:p>
                <a:pPr lvl="1"/>
                <a:r>
                  <a:rPr lang="it-IT" sz="2000" dirty="0"/>
                  <a:t>La forza resistente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it-IT" sz="2000" dirty="0"/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140F0CE6-ED9F-F923-E1B1-2530109184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08980"/>
                <a:ext cx="7886700" cy="2423715"/>
              </a:xfrm>
              <a:blipFill>
                <a:blip r:embed="rId2"/>
                <a:stretch>
                  <a:fillRect l="-1005" t="-3526" r="-115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E6117B21-9AA7-1E7A-15AC-A17D4528B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458" y="3732695"/>
            <a:ext cx="5121084" cy="235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9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BFF53D-C426-B46F-1F2A-9373B5283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Leve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140F0CE6-ED9F-F923-E1B1-2530109184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08981"/>
                <a:ext cx="7886700" cy="468062"/>
              </a:xfrm>
            </p:spPr>
            <p:txBody>
              <a:bodyPr>
                <a:normAutofit/>
              </a:bodyPr>
              <a:lstStyle/>
              <a:p>
                <a:r>
                  <a:rPr lang="it-IT" sz="2400" b="0" i="0" dirty="0">
                    <a:solidFill>
                      <a:srgbClr val="000000"/>
                    </a:solidFill>
                    <a:effectLst/>
                  </a:rPr>
                  <a:t>In equilibrio quando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it-IT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it-IT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it-IT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it-IT" sz="2000" dirty="0"/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140F0CE6-ED9F-F923-E1B1-2530109184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08981"/>
                <a:ext cx="7886700" cy="468062"/>
              </a:xfrm>
              <a:blipFill>
                <a:blip r:embed="rId2"/>
                <a:stretch>
                  <a:fillRect l="-1005" t="-18182" b="-194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F7FC8D3A-0CA3-5906-7CAA-D2C7BAA06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154" y="2264756"/>
            <a:ext cx="2789162" cy="29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88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BFF53D-C426-B46F-1F2A-9373B5283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Leve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140F0CE6-ED9F-F923-E1B1-2530109184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08980"/>
                <a:ext cx="7886700" cy="1813781"/>
              </a:xfrm>
            </p:spPr>
            <p:txBody>
              <a:bodyPr>
                <a:normAutofit/>
              </a:bodyPr>
              <a:lstStyle/>
              <a:p>
                <a:r>
                  <a:rPr lang="it-IT" sz="2400" b="0" dirty="0">
                    <a:solidFill>
                      <a:srgbClr val="000000"/>
                    </a:solidFill>
                    <a:effectLst/>
                  </a:rPr>
                  <a:t>Il rapporto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𝑉</m:t>
                    </m:r>
                    <m:r>
                      <a:rPr lang="it-IT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it-IT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</m:oMath>
                </a14:m>
                <a:r>
                  <a:rPr lang="it-IT" sz="2000" dirty="0"/>
                  <a:t> </a:t>
                </a:r>
                <a:r>
                  <a:rPr lang="it-IT" sz="2400" dirty="0"/>
                  <a:t>è chiamato </a:t>
                </a:r>
                <a:r>
                  <a:rPr lang="it-IT" sz="2400" b="1" dirty="0"/>
                  <a:t>vantaggio</a:t>
                </a:r>
                <a:r>
                  <a:rPr lang="it-IT" sz="2400" dirty="0"/>
                  <a:t> della leva</a:t>
                </a:r>
              </a:p>
              <a:p>
                <a:r>
                  <a:rPr lang="it-IT" sz="2400" dirty="0"/>
                  <a:t>Se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𝑉</m:t>
                    </m:r>
                    <m:r>
                      <a:rPr lang="it-IT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it-IT" sz="2400" dirty="0"/>
                  <a:t> la leva viene definita </a:t>
                </a:r>
                <a:r>
                  <a:rPr lang="it-IT" sz="2400" i="1" dirty="0"/>
                  <a:t>vantaggiosa</a:t>
                </a:r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140F0CE6-ED9F-F923-E1B1-2530109184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08980"/>
                <a:ext cx="7886700" cy="1813781"/>
              </a:xfrm>
              <a:blipFill>
                <a:blip r:embed="rId2"/>
                <a:stretch>
                  <a:fillRect l="-1005" t="-67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>
            <a:extLst>
              <a:ext uri="{FF2B5EF4-FFF2-40B4-BE49-F238E27FC236}">
                <a16:creationId xmlns:a16="http://schemas.microsoft.com/office/drawing/2014/main" id="{472E2091-ABE2-FE4A-9B28-EB97A8ED4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13" y="2681791"/>
            <a:ext cx="8070974" cy="251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83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/>
          <a:lstStyle/>
          <a:p>
            <a:r>
              <a:rPr lang="en-US" dirty="0"/>
              <a:t>Forze e vettori: esercizi (1)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852150A-94BC-8D33-B41A-F954CE112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15" y="2291405"/>
            <a:ext cx="6485182" cy="272057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139A556-7AFE-7A0C-CD60-F1F3BE165C69}"/>
              </a:ext>
            </a:extLst>
          </p:cNvPr>
          <p:cNvSpPr txBox="1"/>
          <p:nvPr/>
        </p:nvSpPr>
        <p:spPr>
          <a:xfrm>
            <a:off x="1337095" y="1552755"/>
            <a:ext cx="628340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Tip: usare seni e coseni oppure operazioni semplici con i triangoli</a:t>
            </a:r>
          </a:p>
        </p:txBody>
      </p:sp>
    </p:spTree>
    <p:extLst>
      <p:ext uri="{BB962C8B-B14F-4D97-AF65-F5344CB8AC3E}">
        <p14:creationId xmlns:p14="http://schemas.microsoft.com/office/powerpoint/2010/main" val="2581229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BFF53D-C426-B46F-1F2A-9373B5283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Leve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2AD8E7F-4B76-6ABB-7E15-808DA06DB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616" y="1897247"/>
            <a:ext cx="6774767" cy="30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54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BFF53D-C426-B46F-1F2A-9373B5283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Leve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007052A-0017-B69F-260E-AC94A0634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513" y="1992505"/>
            <a:ext cx="6850974" cy="28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64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BFF53D-C426-B46F-1F2A-9373B5283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Leve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4484EF7-91BB-7EF7-F0E5-7F17D0469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082" y="2045850"/>
            <a:ext cx="6873836" cy="27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47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Ora un po’ di esercizi…</a:t>
            </a:r>
          </a:p>
        </p:txBody>
      </p:sp>
      <p:pic>
        <p:nvPicPr>
          <p:cNvPr id="2050" name="Picture 2" descr="Time To Exercise Fitness Healthy Clock Words Stock Motion Graphics  SBV-326478823 - Storyblocks">
            <a:extLst>
              <a:ext uri="{FF2B5EF4-FFF2-40B4-BE49-F238E27FC236}">
                <a16:creationId xmlns:a16="http://schemas.microsoft.com/office/drawing/2014/main" id="{C6964020-ECE9-5949-1A50-A153E7A2F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082" y="1739839"/>
            <a:ext cx="6961517" cy="391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3820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BFF53D-C426-B46F-1F2A-9373B5283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Esercizi sulle leve (1)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31B8296-6453-C7A5-808C-3B15627A3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465" y="2241183"/>
            <a:ext cx="7187070" cy="262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479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BFF53D-C426-B46F-1F2A-9373B5283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Esercizi sulle leve (1)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060C555-7E6A-CA1B-1712-34D3AC262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103" y="2030608"/>
            <a:ext cx="6900454" cy="292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308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BFF53D-C426-B46F-1F2A-9373B5283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Esercizi sulle leve (2)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8416F57-7A19-41BD-3644-600B86F5D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42" y="2863921"/>
            <a:ext cx="7954915" cy="119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0343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BFF53D-C426-B46F-1F2A-9373B5283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Esercizi sulle leve (2)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D3C4195-0ED1-9C56-54AC-6AABFFC43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759" y="2030494"/>
            <a:ext cx="7153420" cy="27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643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BFF53D-C426-B46F-1F2A-9373B5283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Esercizi sulle leve (3)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7B404AA-024D-3E8A-F62C-A66BB83A1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70" y="3035801"/>
            <a:ext cx="8072421" cy="78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2007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BFF53D-C426-B46F-1F2A-9373B5283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Esercizi sulle leve (3)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760BAB8-F5DD-F857-57D2-F18B78F16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02" y="2090142"/>
            <a:ext cx="7620396" cy="289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51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/>
          <a:lstStyle/>
          <a:p>
            <a:r>
              <a:rPr lang="en-US" dirty="0"/>
              <a:t>Forze e vettori: esercizi (1)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168D0A3-DB86-78A3-CE32-9B7BD8BE6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09" y="1672495"/>
            <a:ext cx="4054191" cy="384081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B5BF26D-B16C-0A1A-E684-C97400928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754" y="1353319"/>
            <a:ext cx="3977985" cy="47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268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BFF53D-C426-B46F-1F2A-9373B5283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Esercizi sulle leve (3)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760BAB8-F5DD-F857-57D2-F18B78F16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02" y="2090142"/>
            <a:ext cx="7620396" cy="289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9088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D780F1-E644-CB1F-7A52-FAB60B704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Cinematica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FD3FB8A-4AD6-1AA6-823D-685FDF9858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5960" y="1406413"/>
                <a:ext cx="7886700" cy="360553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it-IT" dirty="0"/>
                  <a:t>Per descrivere il moto dei corpi usiamo:</a:t>
                </a:r>
              </a:p>
              <a:p>
                <a:pPr lvl="1"/>
                <a:r>
                  <a:rPr lang="it-IT" dirty="0"/>
                  <a:t>La posizione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it-IT" dirty="0"/>
              </a:p>
              <a:p>
                <a:pPr lvl="1"/>
                <a:r>
                  <a:rPr lang="it-IT" dirty="0"/>
                  <a:t>Il tempo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it-IT" b="0" dirty="0"/>
              </a:p>
              <a:p>
                <a:pPr lvl="1"/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Come grandezze usiamo:</a:t>
                </a:r>
              </a:p>
              <a:p>
                <a:pPr lvl="1"/>
                <a:r>
                  <a:rPr lang="it-IT" dirty="0"/>
                  <a:t>La velocità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it-IT" dirty="0"/>
                  <a:t> misurata 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it-IT" b="0" dirty="0"/>
              </a:p>
              <a:p>
                <a:pPr lvl="1"/>
                <a:r>
                  <a:rPr lang="it-IT" dirty="0"/>
                  <a:t>L’accelerazione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it-IT" dirty="0"/>
                  <a:t> misurata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b="0" i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it-IT" dirty="0"/>
              </a:p>
              <a:p>
                <a:pPr lvl="1"/>
                <a:endParaRPr lang="it-IT" dirty="0"/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FD3FB8A-4AD6-1AA6-823D-685FDF9858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5960" y="1406413"/>
                <a:ext cx="7886700" cy="3605534"/>
              </a:xfrm>
              <a:blipFill>
                <a:blip r:embed="rId2"/>
                <a:stretch>
                  <a:fillRect l="-1624" t="-287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09012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D780F1-E644-CB1F-7A52-FAB60B704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Velocità media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9496965-9F19-50F2-75A2-961BD824C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202" y="1264207"/>
            <a:ext cx="6637595" cy="178323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446CCA9F-0C16-8AE4-1F96-9584D1567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4" y="3197225"/>
            <a:ext cx="5858889" cy="284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8081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D780F1-E644-CB1F-7A52-FAB60B704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Velocità media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34CE3F3-1B2A-01F5-F932-30C555BF7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226" y="1305330"/>
            <a:ext cx="6904318" cy="474767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5D193DC-EC09-F09C-285E-423BDD2A9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456" y="1371695"/>
            <a:ext cx="7174511" cy="140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540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D780F1-E644-CB1F-7A52-FAB60B704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Accelerazione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7BCCA51-D67A-65E6-3894-CE0B57437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77" y="3572069"/>
            <a:ext cx="7462424" cy="161982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AFBDB42-59DA-4A2C-C291-3EDAB3AE7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83" y="1666108"/>
            <a:ext cx="7588618" cy="140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5380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D780F1-E644-CB1F-7A52-FAB60B704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Moto rettilineo uniforme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3D66004-50DB-713B-3789-644CFABAAD42}"/>
              </a:ext>
            </a:extLst>
          </p:cNvPr>
          <p:cNvSpPr txBox="1"/>
          <p:nvPr/>
        </p:nvSpPr>
        <p:spPr>
          <a:xfrm>
            <a:off x="642667" y="1378939"/>
            <a:ext cx="71512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Il moto è detto </a:t>
            </a:r>
            <a:r>
              <a:rPr lang="it-IT" b="1" dirty="0"/>
              <a:t>rettilineo uniforme </a:t>
            </a:r>
            <a:r>
              <a:rPr lang="it-IT" dirty="0"/>
              <a:t>quando, dato un corpo in movimento su una retta, la sua velocità è costante, ossia percorre sempre la stessa quantità di spazio nel medesimo arco di tempo.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Per conoscere la posizione in un certo momento del tempo, usiamo la cosiddetta </a:t>
            </a:r>
            <a:r>
              <a:rPr lang="it-IT" b="1" dirty="0"/>
              <a:t>legge oraria</a:t>
            </a:r>
            <a:r>
              <a:rPr lang="it-IT" dirty="0"/>
              <a:t>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3B2EF46-5327-D3ED-0D7F-109EF52C3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990" y="4445347"/>
            <a:ext cx="6629975" cy="178323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47CB79A-2DEE-D9C5-3B4A-EBD464FD1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895" y="3229129"/>
            <a:ext cx="3447068" cy="121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8902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D780F1-E644-CB1F-7A52-FAB60B704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3600" dirty="0"/>
              <a:t>Moto uniformemente accelerato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3D66004-50DB-713B-3789-644CFABAAD42}"/>
              </a:ext>
            </a:extLst>
          </p:cNvPr>
          <p:cNvSpPr txBox="1"/>
          <p:nvPr/>
        </p:nvSpPr>
        <p:spPr>
          <a:xfrm>
            <a:off x="391714" y="1523844"/>
            <a:ext cx="7151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Il moto è detto </a:t>
            </a:r>
            <a:r>
              <a:rPr lang="it-IT" b="1" dirty="0"/>
              <a:t>rettilineo uniformemente accelerato </a:t>
            </a:r>
            <a:r>
              <a:rPr lang="it-IT" dirty="0"/>
              <a:t>quando il corpo che si muove mantiene la propria accelerazione costante.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D9760DF-A60C-9C33-9C48-2C7D8530F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87" y="2288182"/>
            <a:ext cx="5616427" cy="182133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049B675-D64A-727F-34AD-75468C7E1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87" y="4227527"/>
            <a:ext cx="7681626" cy="17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9313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D780F1-E644-CB1F-7A52-FAB60B704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3600" dirty="0"/>
              <a:t>Accelerazione di gravità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FD90E2F-1F61-FF35-0C5D-27EF8654F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570" y="1677740"/>
            <a:ext cx="6713802" cy="58679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3C99E59-0811-C32B-9FB3-563439750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233" y="2842209"/>
            <a:ext cx="6645216" cy="586791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373BED68-2529-19DF-794B-B079002FA593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4390841" y="2264531"/>
            <a:ext cx="8630" cy="577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A7D0B9EB-A32F-F733-44DB-42B98BBD0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618" y="3922851"/>
            <a:ext cx="6401355" cy="1257409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37BEECFB-1CD4-8B7C-2709-507F6E66C478}"/>
              </a:ext>
            </a:extLst>
          </p:cNvPr>
          <p:cNvCxnSpPr>
            <a:cxnSpLocks/>
          </p:cNvCxnSpPr>
          <p:nvPr/>
        </p:nvCxnSpPr>
        <p:spPr>
          <a:xfrm>
            <a:off x="4390841" y="3390693"/>
            <a:ext cx="0" cy="577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090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/>
          <a:lstStyle/>
          <a:p>
            <a:r>
              <a:rPr lang="en-US" dirty="0"/>
              <a:t>Forze e vettori: esercizi (2)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E7C2B1C-DEBC-2711-29A8-6E30E90C3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644" y="3193397"/>
            <a:ext cx="6820491" cy="67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95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/>
          <a:lstStyle/>
          <a:p>
            <a:r>
              <a:rPr lang="en-US" dirty="0"/>
              <a:t>Forze e vettori: esercizi (2)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FA08919-21B0-53E6-92F1-ECA00FABB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686" y="2077764"/>
            <a:ext cx="6843353" cy="2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02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/>
          <a:lstStyle/>
          <a:p>
            <a:r>
              <a:rPr lang="en-US" dirty="0"/>
              <a:t>Forze e vettori: esercizi (2)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FA08919-21B0-53E6-92F1-ECA00FABB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686" y="2077764"/>
            <a:ext cx="6843353" cy="2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91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/>
          <a:lstStyle/>
          <a:p>
            <a:r>
              <a:rPr lang="en-US" dirty="0"/>
              <a:t>Forze e vettori: esercizi (3)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9086735-E74F-D655-80F1-ACB6DAE50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237" y="1523679"/>
            <a:ext cx="6759526" cy="406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47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/>
          <a:lstStyle/>
          <a:p>
            <a:r>
              <a:rPr lang="en-US" dirty="0"/>
              <a:t>Forze e vettori: esercizi (3)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87017E4-F8C9-406F-C4A6-32D5DC6A9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185" y="1407416"/>
            <a:ext cx="6797629" cy="459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079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C394C5E9-82DC-452E-B7FD-77FCE5FF5E70}" vid="{C8D4F75B-C418-4F95-AEEC-0DB19F570C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UNIPD</Template>
  <TotalTime>0</TotalTime>
  <Words>474</Words>
  <Application>Microsoft Office PowerPoint</Application>
  <PresentationFormat>Presentazione su schermo (4:3)</PresentationFormat>
  <Paragraphs>72</Paragraphs>
  <Slides>47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Tema di Office</vt:lpstr>
      <vt:lpstr>Fisica</vt:lpstr>
      <vt:lpstr>Partiamo con un po’ di esercizi…</vt:lpstr>
      <vt:lpstr>Forze e vettori: esercizi (1)</vt:lpstr>
      <vt:lpstr>Forze e vettori: esercizi (1)</vt:lpstr>
      <vt:lpstr>Forze e vettori: esercizi (2)</vt:lpstr>
      <vt:lpstr>Forze e vettori: esercizi (2)</vt:lpstr>
      <vt:lpstr>Forze e vettori: esercizi (2)</vt:lpstr>
      <vt:lpstr>Forze e vettori: esercizi (3)</vt:lpstr>
      <vt:lpstr>Forze e vettori: esercizi (3)</vt:lpstr>
      <vt:lpstr>Forze e vettori: esercizi (4)</vt:lpstr>
      <vt:lpstr>Forze e vettori: esercizi (4)</vt:lpstr>
      <vt:lpstr>Forze e vettori: esercizi (4)</vt:lpstr>
      <vt:lpstr>Forze e vettori: esercizi (5)</vt:lpstr>
      <vt:lpstr>Forze e vettori: esercizi (5)</vt:lpstr>
      <vt:lpstr>Forze elastiche: esercizi (1)</vt:lpstr>
      <vt:lpstr>Forze elastiche: esercizi (1)</vt:lpstr>
      <vt:lpstr>Forze e momento: esercizi (1)</vt:lpstr>
      <vt:lpstr>Forze e momento: esercizi (1)</vt:lpstr>
      <vt:lpstr>Forze e momento: esercizi (1)</vt:lpstr>
      <vt:lpstr>Forze e momento: esercizi (2)</vt:lpstr>
      <vt:lpstr>Forze e momento: esercizi (2)</vt:lpstr>
      <vt:lpstr>Prima di andare avanti…</vt:lpstr>
      <vt:lpstr>Baricentro</vt:lpstr>
      <vt:lpstr>Baricentro</vt:lpstr>
      <vt:lpstr>Baricentro</vt:lpstr>
      <vt:lpstr>Baricentro</vt:lpstr>
      <vt:lpstr>Leve</vt:lpstr>
      <vt:lpstr>Leve</vt:lpstr>
      <vt:lpstr>Leve</vt:lpstr>
      <vt:lpstr>Leve</vt:lpstr>
      <vt:lpstr>Leve</vt:lpstr>
      <vt:lpstr>Leve</vt:lpstr>
      <vt:lpstr>Ora un po’ di esercizi…</vt:lpstr>
      <vt:lpstr>Esercizi sulle leve (1)</vt:lpstr>
      <vt:lpstr>Esercizi sulle leve (1)</vt:lpstr>
      <vt:lpstr>Esercizi sulle leve (2)</vt:lpstr>
      <vt:lpstr>Esercizi sulle leve (2)</vt:lpstr>
      <vt:lpstr>Esercizi sulle leve (3)</vt:lpstr>
      <vt:lpstr>Esercizi sulle leve (3)</vt:lpstr>
      <vt:lpstr>Esercizi sulle leve (3)</vt:lpstr>
      <vt:lpstr>Cinematica</vt:lpstr>
      <vt:lpstr>Velocità media</vt:lpstr>
      <vt:lpstr>Velocità media</vt:lpstr>
      <vt:lpstr>Accelerazione</vt:lpstr>
      <vt:lpstr>Moto rettilineo uniforme</vt:lpstr>
      <vt:lpstr>Moto uniformemente accelerato</vt:lpstr>
      <vt:lpstr>Accelerazione di gravità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Fisica</dc:title>
  <dc:creator>Rovesti Gabriel</dc:creator>
  <cp:lastModifiedBy>Rovesti Gabriel</cp:lastModifiedBy>
  <cp:revision>51</cp:revision>
  <dcterms:created xsi:type="dcterms:W3CDTF">2023-07-29T07:13:45Z</dcterms:created>
  <dcterms:modified xsi:type="dcterms:W3CDTF">2023-08-01T15:24:14Z</dcterms:modified>
</cp:coreProperties>
</file>